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0"/>
  </p:notesMasterIdLst>
  <p:sldIdLst>
    <p:sldId id="259" r:id="rId2"/>
    <p:sldId id="266" r:id="rId3"/>
    <p:sldId id="260" r:id="rId4"/>
    <p:sldId id="261" r:id="rId5"/>
    <p:sldId id="262" r:id="rId6"/>
    <p:sldId id="264" r:id="rId7"/>
    <p:sldId id="263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33"/>
    <a:srgbClr val="004F8A"/>
    <a:srgbClr val="A61A9F"/>
    <a:srgbClr val="0062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76" autoAdjust="0"/>
  </p:normalViewPr>
  <p:slideViewPr>
    <p:cSldViewPr>
      <p:cViewPr>
        <p:scale>
          <a:sx n="90" d="100"/>
          <a:sy n="90" d="100"/>
        </p:scale>
        <p:origin x="-123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FCA2E5-EA2D-4BE4-B987-330ED1DE60A7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272119-E58B-4929-B7D7-C5E53EE4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306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72119-E58B-4929-B7D7-C5E53EE4DF0F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F629E186-4340-49F2-B17E-40FCC74C910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F7AEF87-B2D9-4BC8-A70C-EB0D8F33D6A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9E186-4340-49F2-B17E-40FCC74C910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AEF87-B2D9-4BC8-A70C-EB0D8F33D6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9E186-4340-49F2-B17E-40FCC74C910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AEF87-B2D9-4BC8-A70C-EB0D8F33D6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9E186-4340-49F2-B17E-40FCC74C910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AEF87-B2D9-4BC8-A70C-EB0D8F33D6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9E186-4340-49F2-B17E-40FCC74C910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AEF87-B2D9-4BC8-A70C-EB0D8F33D6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9E186-4340-49F2-B17E-40FCC74C910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AEF87-B2D9-4BC8-A70C-EB0D8F33D6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9E186-4340-49F2-B17E-40FCC74C910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AEF87-B2D9-4BC8-A70C-EB0D8F33D6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9E186-4340-49F2-B17E-40FCC74C910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AEF87-B2D9-4BC8-A70C-EB0D8F33D6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9E186-4340-49F2-B17E-40FCC74C910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AEF87-B2D9-4BC8-A70C-EB0D8F33D6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9E186-4340-49F2-B17E-40FCC74C910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AEF87-B2D9-4BC8-A70C-EB0D8F33D6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9E186-4340-49F2-B17E-40FCC74C910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AEF87-B2D9-4BC8-A70C-EB0D8F33D6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F629E186-4340-49F2-B17E-40FCC74C910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5F7AEF87-B2D9-4BC8-A70C-EB0D8F33D6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-459432"/>
            <a:ext cx="8820472" cy="5544616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333988">
            <a:off x="2973007" y="2675974"/>
            <a:ext cx="5499039" cy="2941529"/>
          </a:xfrm>
        </p:spPr>
        <p:txBody>
          <a:bodyPr>
            <a:normAutofit/>
          </a:bodyPr>
          <a:lstStyle/>
          <a:p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РАЗЛОЖЕНИЕ </a:t>
            </a:r>
            <a:r>
              <a:rPr lang="ru-RU" sz="31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КВАДРАТНОГО ТРЕЧЛЕНА НА МНОЖИТЕЛИ</a:t>
            </a:r>
            <a:endParaRPr lang="ru-RU" sz="3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44874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C:\Users\V332\Desktop\simbolos-matematicos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79" b="91286" l="3858" r="93769">
                        <a14:foregroundMark x1="67953" y1="22822" x2="74481" y2="24066"/>
                        <a14:foregroundMark x1="63501" y1="23237" x2="63501" y2="23237"/>
                        <a14:foregroundMark x1="81306" y1="17012" x2="81306" y2="17012"/>
                        <a14:foregroundMark x1="26706" y1="22407" x2="26706" y2="22407"/>
                        <a14:foregroundMark x1="25223" y1="27386" x2="25223" y2="27386"/>
                        <a14:foregroundMark x1="30564" y1="10788" x2="30564" y2="10788"/>
                        <a14:foregroundMark x1="26409" y1="9129" x2="26409" y2="9129"/>
                        <a14:foregroundMark x1="11276" y1="36100" x2="11276" y2="36100"/>
                        <a14:foregroundMark x1="11276" y1="36100" x2="11276" y2="36100"/>
                        <a14:foregroundMark x1="11276" y1="36100" x2="11276" y2="36100"/>
                        <a14:foregroundMark x1="9496" y1="30705" x2="9496" y2="30705"/>
                        <a14:foregroundMark x1="20772" y1="60581" x2="20772" y2="60581"/>
                        <a14:foregroundMark x1="42136" y1="42739" x2="42136" y2="42739"/>
                        <a14:foregroundMark x1="42136" y1="48548" x2="42136" y2="48548"/>
                        <a14:foregroundMark x1="36795" y1="47718" x2="36795" y2="47718"/>
                        <a14:foregroundMark x1="37389" y1="44398" x2="37389" y2="44398"/>
                        <a14:foregroundMark x1="57864" y1="55187" x2="57864" y2="55187"/>
                        <a14:foregroundMark x1="80415" y1="51867" x2="80415" y2="51867"/>
                        <a14:foregroundMark x1="75964" y1="57261" x2="75964" y2="57261"/>
                        <a14:foregroundMark x1="81899" y1="56846" x2="81899" y2="56846"/>
                        <a14:foregroundMark x1="86350" y1="71369" x2="86350" y2="71369"/>
                        <a14:foregroundMark x1="82493" y1="74274" x2="82493" y2="74274"/>
                        <a14:foregroundMark x1="61721" y1="76349" x2="61721" y2="76349"/>
                        <a14:foregroundMark x1="13947" y1="23237" x2="13947" y2="23237"/>
                        <a14:foregroundMark x1="13650" y1="29046" x2="13650" y2="29046"/>
                        <a14:foregroundMark x1="12166" y1="41909" x2="12166" y2="41909"/>
                        <a14:foregroundMark x1="15430" y1="15353" x2="15430" y2="15353"/>
                        <a14:foregroundMark x1="16024" y1="11203" x2="16024" y2="11203"/>
                        <a14:foregroundMark x1="6825" y1="30705" x2="6825" y2="30705"/>
                        <a14:foregroundMark x1="26113" y1="49793" x2="26113" y2="49793"/>
                        <a14:foregroundMark x1="52522" y1="26141" x2="52522" y2="26141"/>
                        <a14:foregroundMark x1="71513" y1="19502" x2="71513" y2="19502"/>
                        <a14:foregroundMark x1="90208" y1="26141" x2="90208" y2="26141"/>
                        <a14:backgroundMark x1="81602" y1="26556" x2="81602" y2="26556"/>
                        <a14:backgroundMark x1="85460" y1="18257" x2="85460" y2="18257"/>
                        <a14:backgroundMark x1="80119" y1="30290" x2="80119" y2="30290"/>
                        <a14:backgroundMark x1="60831" y1="26556" x2="60831" y2="26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 rot="20497428">
            <a:off x="736733" y="4113777"/>
            <a:ext cx="1983537" cy="1418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424936" cy="4792973"/>
          </a:xfrm>
        </p:spPr>
        <p:txBody>
          <a:bodyPr/>
          <a:lstStyle/>
          <a:p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КВАДРАТНЫМ    ТРЕЧЛЕНОМ НАЗЫВАЕТСЯ МНОГОЧЛЕН ВИДА </a:t>
            </a:r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, 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	ГДЕ        - 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ПЕРЕМЕННАЯ, </a:t>
            </a:r>
            <a:r>
              <a:rPr lang="en-US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 , b </a:t>
            </a: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НЕКОТОРЫЕ ЧИСЛА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– первый (старший) коэффициент, 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 –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второй коэффициент, 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число с – свободный член, причём а 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</a:t>
            </a:r>
          </a:p>
          <a:p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23288" y="1543030"/>
            <a:ext cx="2746035" cy="664074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2747" y="1988840"/>
            <a:ext cx="547960" cy="472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149080"/>
            <a:ext cx="56460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04257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83149" y="188640"/>
            <a:ext cx="8041440" cy="14426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Примеры квадратного трехчлена:</a:t>
            </a:r>
            <a:r>
              <a:rPr lang="ru-RU" dirty="0" smtClean="0">
                <a:solidFill>
                  <a:srgbClr val="A61A9F"/>
                </a:solidFill>
              </a:rPr>
              <a:t> </a:t>
            </a:r>
            <a:endParaRPr lang="ru-RU" dirty="0">
              <a:solidFill>
                <a:srgbClr val="A61A9F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987824" y="1484784"/>
            <a:ext cx="5904656" cy="46413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  </a:t>
            </a:r>
            <a:r>
              <a:rPr lang="ru-RU" sz="3600" b="1" dirty="0" smtClean="0">
                <a:solidFill>
                  <a:srgbClr val="7030A0"/>
                </a:solidFill>
              </a:rPr>
              <a:t>где   а = 3, </a:t>
            </a:r>
            <a:r>
              <a:rPr lang="en-US" sz="3600" b="1" dirty="0" smtClean="0">
                <a:solidFill>
                  <a:srgbClr val="7030A0"/>
                </a:solidFill>
              </a:rPr>
              <a:t>b = 2</a:t>
            </a:r>
            <a:r>
              <a:rPr lang="ru-RU" sz="3600" b="1" dirty="0" smtClean="0">
                <a:solidFill>
                  <a:srgbClr val="7030A0"/>
                </a:solidFill>
              </a:rPr>
              <a:t>,</a:t>
            </a:r>
            <a:r>
              <a:rPr lang="en-US" sz="3600" b="1" dirty="0" smtClean="0">
                <a:solidFill>
                  <a:srgbClr val="7030A0"/>
                </a:solidFill>
              </a:rPr>
              <a:t> c = – 6</a:t>
            </a:r>
            <a:r>
              <a:rPr lang="ru-RU" sz="3600" b="1" dirty="0" smtClean="0">
                <a:solidFill>
                  <a:srgbClr val="7030A0"/>
                </a:solidFill>
              </a:rPr>
              <a:t>.</a:t>
            </a:r>
            <a:r>
              <a:rPr lang="en-US" sz="3600" b="1" dirty="0" smtClean="0">
                <a:solidFill>
                  <a:srgbClr val="7030A0"/>
                </a:solidFill>
              </a:rPr>
              <a:t>  </a:t>
            </a:r>
            <a:endParaRPr lang="ru-RU" sz="36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1100" b="1" dirty="0" smtClean="0">
                <a:solidFill>
                  <a:srgbClr val="7030A0"/>
                </a:solidFill>
              </a:rPr>
              <a:t> 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  где   а = </a:t>
            </a:r>
            <a:r>
              <a:rPr lang="en-US" sz="3600" b="1" dirty="0" smtClean="0">
                <a:solidFill>
                  <a:srgbClr val="7030A0"/>
                </a:solidFill>
              </a:rPr>
              <a:t>– </a:t>
            </a:r>
            <a:r>
              <a:rPr lang="ru-RU" sz="3600" b="1" dirty="0" smtClean="0">
                <a:solidFill>
                  <a:srgbClr val="7030A0"/>
                </a:solidFill>
              </a:rPr>
              <a:t>4, </a:t>
            </a:r>
            <a:r>
              <a:rPr lang="en-US" sz="3600" b="1" dirty="0" smtClean="0">
                <a:solidFill>
                  <a:srgbClr val="7030A0"/>
                </a:solidFill>
              </a:rPr>
              <a:t>b = – </a:t>
            </a:r>
            <a:r>
              <a:rPr lang="ru-RU" sz="3600" b="1" dirty="0" smtClean="0">
                <a:solidFill>
                  <a:srgbClr val="7030A0"/>
                </a:solidFill>
              </a:rPr>
              <a:t>8,</a:t>
            </a:r>
            <a:r>
              <a:rPr lang="en-US" sz="3600" b="1" dirty="0" smtClean="0">
                <a:solidFill>
                  <a:srgbClr val="7030A0"/>
                </a:solidFill>
              </a:rPr>
              <a:t> c = </a:t>
            </a:r>
            <a:r>
              <a:rPr lang="ru-RU" sz="3600" b="1" dirty="0" smtClean="0">
                <a:solidFill>
                  <a:srgbClr val="7030A0"/>
                </a:solidFill>
              </a:rPr>
              <a:t>15.</a:t>
            </a:r>
          </a:p>
          <a:p>
            <a:pPr>
              <a:buNone/>
            </a:pPr>
            <a:endParaRPr lang="ru-RU" sz="11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  где   а = 5, </a:t>
            </a:r>
            <a:r>
              <a:rPr lang="en-US" sz="3600" b="1" dirty="0" smtClean="0">
                <a:solidFill>
                  <a:srgbClr val="7030A0"/>
                </a:solidFill>
              </a:rPr>
              <a:t>b = – </a:t>
            </a:r>
            <a:r>
              <a:rPr lang="ru-RU" sz="3600" b="1" dirty="0" smtClean="0">
                <a:solidFill>
                  <a:srgbClr val="7030A0"/>
                </a:solidFill>
              </a:rPr>
              <a:t>4,</a:t>
            </a:r>
            <a:r>
              <a:rPr lang="en-US" sz="3600" b="1" dirty="0" smtClean="0">
                <a:solidFill>
                  <a:srgbClr val="7030A0"/>
                </a:solidFill>
              </a:rPr>
              <a:t> c = </a:t>
            </a:r>
            <a:r>
              <a:rPr lang="ru-RU" sz="3600" b="1" dirty="0" smtClean="0">
                <a:solidFill>
                  <a:srgbClr val="7030A0"/>
                </a:solidFill>
              </a:rPr>
              <a:t>0.</a:t>
            </a:r>
          </a:p>
          <a:p>
            <a:pPr>
              <a:buNone/>
            </a:pPr>
            <a:endParaRPr lang="ru-RU" sz="11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  где   а = 5,  </a:t>
            </a:r>
            <a:r>
              <a:rPr lang="en-US" sz="3600" b="1" dirty="0" smtClean="0">
                <a:solidFill>
                  <a:srgbClr val="7030A0"/>
                </a:solidFill>
              </a:rPr>
              <a:t>b = </a:t>
            </a:r>
            <a:r>
              <a:rPr lang="ru-RU" sz="3600" b="1" dirty="0" smtClean="0">
                <a:solidFill>
                  <a:srgbClr val="7030A0"/>
                </a:solidFill>
              </a:rPr>
              <a:t>0, </a:t>
            </a:r>
            <a:r>
              <a:rPr lang="en-US" sz="3600" b="1" dirty="0" smtClean="0">
                <a:solidFill>
                  <a:srgbClr val="7030A0"/>
                </a:solidFill>
              </a:rPr>
              <a:t> c = </a:t>
            </a:r>
            <a:r>
              <a:rPr lang="ru-RU" sz="3600" b="1" dirty="0" smtClean="0">
                <a:solidFill>
                  <a:srgbClr val="7030A0"/>
                </a:solidFill>
              </a:rPr>
              <a:t>15.</a:t>
            </a:r>
            <a:endParaRPr lang="ru-RU" sz="1100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11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где   а = 5,  </a:t>
            </a:r>
            <a:r>
              <a:rPr lang="en-US" sz="3600" b="1" dirty="0" smtClean="0">
                <a:solidFill>
                  <a:srgbClr val="7030A0"/>
                </a:solidFill>
              </a:rPr>
              <a:t>b = </a:t>
            </a:r>
            <a:r>
              <a:rPr lang="ru-RU" sz="3600" b="1" dirty="0" smtClean="0">
                <a:solidFill>
                  <a:srgbClr val="7030A0"/>
                </a:solidFill>
              </a:rPr>
              <a:t>0, </a:t>
            </a:r>
            <a:r>
              <a:rPr lang="en-US" sz="3600" b="1" dirty="0" smtClean="0">
                <a:solidFill>
                  <a:srgbClr val="7030A0"/>
                </a:solidFill>
              </a:rPr>
              <a:t> c = </a:t>
            </a:r>
            <a:r>
              <a:rPr lang="ru-RU" sz="3600" b="1" dirty="0" smtClean="0">
                <a:solidFill>
                  <a:srgbClr val="7030A0"/>
                </a:solidFill>
              </a:rPr>
              <a:t>0.</a:t>
            </a:r>
          </a:p>
          <a:p>
            <a:pPr>
              <a:buNone/>
            </a:pP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15136"/>
            <a:ext cx="2589224" cy="54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2420888"/>
            <a:ext cx="2933831" cy="53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254904"/>
            <a:ext cx="2081970" cy="606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3149" y="4149080"/>
            <a:ext cx="1850759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4941168"/>
            <a:ext cx="992882" cy="59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041440" cy="14426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КОРНЫ КВАДРАТНОГО    ТРЕЧЛЕНА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9715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Корнями квадратного трехчлена 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называется корны квадратного уравнения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Т. е. чтобы найти корны квадратного </a:t>
            </a:r>
          </a:p>
          <a:p>
            <a:pPr>
              <a:buNone/>
            </a:pPr>
            <a:endParaRPr lang="ru-RU" b="1" dirty="0" smtClean="0">
              <a:solidFill>
                <a:srgbClr val="A61A9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трехчлена                                            </a:t>
            </a: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, надо решить </a:t>
            </a:r>
          </a:p>
          <a:p>
            <a:pPr>
              <a:buNone/>
            </a:pPr>
            <a:endParaRPr lang="ru-RU" b="1" dirty="0" smtClean="0">
              <a:solidFill>
                <a:srgbClr val="A61A9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квадратное уравнение: 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060848"/>
            <a:ext cx="313634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1844" y="3048459"/>
            <a:ext cx="4032448" cy="617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4581128"/>
            <a:ext cx="320075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5387280"/>
            <a:ext cx="403244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ТЕОРЕМА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52536" y="1600200"/>
            <a:ext cx="9865096" cy="4525963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Если     и     корны квадратного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   трехчлена                                ,                                                                                          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то 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437491"/>
            <a:ext cx="4032447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293096"/>
            <a:ext cx="841787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1844824"/>
            <a:ext cx="622657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1844824"/>
            <a:ext cx="63007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417" y="260648"/>
            <a:ext cx="8229600" cy="69269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4F8A"/>
                </a:solidFill>
                <a:latin typeface="Times New Roman" pitchFamily="18" charset="0"/>
                <a:cs typeface="Times New Roman" pitchFamily="18" charset="0"/>
              </a:rPr>
              <a:t>Пример 1:</a:t>
            </a:r>
            <a:endParaRPr lang="ru-RU" sz="3600" b="1" dirty="0">
              <a:solidFill>
                <a:srgbClr val="004F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036496" cy="521744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    Разложить на множители квадратный </a:t>
            </a: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трёхчлен</a:t>
            </a:r>
          </a:p>
          <a:p>
            <a:pPr>
              <a:buNone/>
            </a:pPr>
            <a:endParaRPr lang="ru-RU" sz="1600" b="1" dirty="0" smtClean="0">
              <a:solidFill>
                <a:srgbClr val="A61A9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solidFill>
                <a:srgbClr val="A61A9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Корни </a:t>
            </a: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квадратного уравнения</a:t>
            </a:r>
          </a:p>
          <a:p>
            <a:pPr>
              <a:buNone/>
            </a:pP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и              </a:t>
            </a:r>
          </a:p>
          <a:p>
            <a:pPr>
              <a:buNone/>
            </a:pPr>
            <a:endParaRPr lang="ru-RU" b="1" dirty="0" smtClean="0">
              <a:solidFill>
                <a:srgbClr val="A61A9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Значит:</a:t>
            </a:r>
          </a:p>
          <a:p>
            <a:pPr>
              <a:buNone/>
            </a:pPr>
            <a:endParaRPr lang="ru-RU" b="1" dirty="0" smtClean="0">
              <a:solidFill>
                <a:srgbClr val="A61A9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rgbClr val="A61A9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484784"/>
            <a:ext cx="3192355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9856" y="2818514"/>
            <a:ext cx="3528393" cy="456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556189"/>
            <a:ext cx="1447361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2857635"/>
            <a:ext cx="1095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440" y="3933056"/>
            <a:ext cx="7128792" cy="168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4F8A"/>
                </a:solidFill>
                <a:latin typeface="Times New Roman" pitchFamily="18" charset="0"/>
                <a:cs typeface="Times New Roman" pitchFamily="18" charset="0"/>
              </a:rPr>
              <a:t>Пример 2:</a:t>
            </a:r>
            <a:endParaRPr lang="ru-RU" sz="3600" b="1" dirty="0">
              <a:solidFill>
                <a:srgbClr val="004F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836712"/>
            <a:ext cx="9108504" cy="5289451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Разложить на множители квадратный трёхчлен                            </a:t>
            </a:r>
            <a:r>
              <a:rPr lang="ru-RU" b="1" dirty="0" smtClean="0"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 												</a:t>
            </a: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 smtClean="0">
              <a:solidFill>
                <a:srgbClr val="A61A9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400" b="1" dirty="0" smtClean="0">
              <a:solidFill>
                <a:srgbClr val="0070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Корни </a:t>
            </a:r>
            <a:r>
              <a:rPr lang="ru-RU" b="1" dirty="0" smtClean="0"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квадратного уравнения</a:t>
            </a:r>
          </a:p>
          <a:p>
            <a:pPr>
              <a:buNone/>
            </a:pP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</a:t>
            </a:r>
            <a:r>
              <a:rPr lang="ru-RU" b="1" dirty="0" smtClean="0"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                  .</a:t>
            </a:r>
          </a:p>
          <a:p>
            <a:pPr>
              <a:buNone/>
            </a:pP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pPr>
              <a:buNone/>
            </a:pPr>
            <a:r>
              <a:rPr lang="ru-RU" b="1" dirty="0" smtClean="0"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      Значит:</a:t>
            </a:r>
          </a:p>
          <a:p>
            <a:pPr>
              <a:buNone/>
            </a:pPr>
            <a:endParaRPr lang="ru-RU" b="1" dirty="0" smtClean="0">
              <a:solidFill>
                <a:srgbClr val="A61A9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</a:p>
          <a:p>
            <a:pPr>
              <a:buNone/>
            </a:pPr>
            <a:r>
              <a:rPr lang="ru-RU" b="1" dirty="0" smtClean="0">
                <a:solidFill>
                  <a:srgbClr val="A61A9F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>
              <a:buNone/>
            </a:pPr>
            <a:endParaRPr lang="ru-RU" b="1" dirty="0" smtClean="0">
              <a:solidFill>
                <a:srgbClr val="A61A9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>
              <a:solidFill>
                <a:srgbClr val="A61A9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340768"/>
            <a:ext cx="2916324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708920"/>
            <a:ext cx="328778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2492896"/>
            <a:ext cx="1610866" cy="847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2708920"/>
            <a:ext cx="1656184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2493" y="4077072"/>
            <a:ext cx="749646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Не каждый квадратный трехчлен можно разложить на множители. </a:t>
            </a:r>
            <a:endParaRPr lang="ru-RU" sz="4000" b="1" dirty="0">
              <a:solidFill>
                <a:srgbClr val="007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3096344"/>
          </a:xfrm>
        </p:spPr>
        <p:txBody>
          <a:bodyPr/>
          <a:lstStyle/>
          <a:p>
            <a:pPr>
              <a:buNone/>
            </a:pPr>
            <a:r>
              <a:rPr lang="ru-RU" sz="3600" b="1" baseline="-25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5400" b="1" baseline="-25000" dirty="0" smtClean="0">
                <a:solidFill>
                  <a:srgbClr val="004F8A"/>
                </a:solidFill>
                <a:latin typeface="Times New Roman" pitchFamily="18" charset="0"/>
                <a:cs typeface="Times New Roman" pitchFamily="18" charset="0"/>
              </a:rPr>
              <a:t>Если квадратный трехчлен не имеет корней, то его нельзя разложить на множители, являющиеся многочленами первой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TM01790492[[fn=Тетрадь для рисования]]</Template>
  <TotalTime>551</TotalTime>
  <Words>183</Words>
  <Application>Microsoft Office PowerPoint</Application>
  <PresentationFormat>Экран (4:3)</PresentationFormat>
  <Paragraphs>55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Sketchbook</vt:lpstr>
      <vt:lpstr>     </vt:lpstr>
      <vt:lpstr>Презентация PowerPoint</vt:lpstr>
      <vt:lpstr>Примеры квадратного трехчлена: </vt:lpstr>
      <vt:lpstr>КОРНЫ КВАДРАТНОГО    ТРЕЧЛЕНА</vt:lpstr>
      <vt:lpstr>ТЕОРЕМА</vt:lpstr>
      <vt:lpstr>Пример 1:</vt:lpstr>
      <vt:lpstr>Пример 2:</vt:lpstr>
      <vt:lpstr>Не каждый квадратный трехчлен можно разложить на множители.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РАЗЛОЖЕНИЕ КВАДРАТНОГО ТРЕЧЛЕНА НА МНОЖИТЕЛИ</dc:title>
  <dc:creator>V332</dc:creator>
  <cp:lastModifiedBy>User</cp:lastModifiedBy>
  <cp:revision>45</cp:revision>
  <dcterms:created xsi:type="dcterms:W3CDTF">2017-11-18T16:52:15Z</dcterms:created>
  <dcterms:modified xsi:type="dcterms:W3CDTF">2021-03-23T13:47:56Z</dcterms:modified>
</cp:coreProperties>
</file>